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Poppins" panose="020B0502040204020203" pitchFamily="2" charset="0"/>
      <p:regular r:id="rId14"/>
      <p:bold r:id="rId15"/>
      <p:italic r:id="rId16"/>
      <p:boldItalic r:id="rId17"/>
    </p:embeddedFont>
    <p:embeddedFont>
      <p:font typeface="Poppins ExtraLight" panose="020B0502040204020203" pitchFamily="2" charset="0"/>
      <p:regular r:id="rId18"/>
      <p:bold r:id="rId19"/>
      <p:italic r:id="rId20"/>
      <p:boldItalic r:id="rId21"/>
    </p:embeddedFont>
    <p:embeddedFont>
      <p:font typeface="Poppins Light" panose="020B0502040204020203" pitchFamily="2" charset="0"/>
      <p:regular r:id="rId22"/>
      <p:bold r:id="rId23"/>
      <p:italic r:id="rId24"/>
      <p:boldItalic r:id="rId25"/>
    </p:embeddedFont>
    <p:embeddedFont>
      <p:font typeface="Space Mon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403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40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39ad67c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39ad67c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Hello everyone. Team 3 here with Anna, Caleb, Diana, Kanchan, and Michael presenting an analysis of Global Air Pollution. Our objective was to analyze, forecast, and visualize air pollution trends using real-time and historical data from OpenWeather’s API.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39ad67ca2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39ad67ca2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Diana kicks off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39ad67ca2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39ad67ca2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39ad67ca2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339ad67ca2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Kanchan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339ad67ca2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339ad67ca2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39ad67ca2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39ad67ca2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Caleb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39ad67ca2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39ad67ca2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39ad67ca2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339ad67ca2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39ad67ca2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339ad67ca2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339ad67ca2_0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339ad67ca2_0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Diana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39ad67ca2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39ad67ca2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, annotations, and captions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3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4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5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6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7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8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9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3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4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15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annotations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two body">
  <p:cSld name="TITLE_AND_BODY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9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3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5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ITLE_AND_BODY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4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ITLE_AND_BODY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3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5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TITLE_AND_BODY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3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5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7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8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board and description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>
            <a:spLocks noGrp="1"/>
          </p:cNvSpPr>
          <p:nvPr>
            <p:ph type="pic" idx="9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8"/>
          <p:cNvSpPr>
            <a:spLocks noGrp="1"/>
          </p:cNvSpPr>
          <p:nvPr>
            <p:ph type="pic" idx="13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8"/>
          <p:cNvSpPr>
            <a:spLocks noGrp="1"/>
          </p:cNvSpPr>
          <p:nvPr>
            <p:ph type="pic" idx="14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 grid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>
            <a:spLocks noGrp="1"/>
          </p:cNvSpPr>
          <p:nvPr>
            <p:ph type="pic" idx="2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9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9"/>
          <p:cNvSpPr>
            <a:spLocks noGrp="1"/>
          </p:cNvSpPr>
          <p:nvPr>
            <p:ph type="pic" idx="4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9"/>
          <p:cNvSpPr>
            <a:spLocks noGrp="1"/>
          </p:cNvSpPr>
          <p:nvPr>
            <p:ph type="pic" idx="5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9"/>
          <p:cNvSpPr>
            <a:spLocks noGrp="1"/>
          </p:cNvSpPr>
          <p:nvPr>
            <p:ph type="pic" idx="6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9"/>
          <p:cNvSpPr>
            <a:spLocks noGrp="1"/>
          </p:cNvSpPr>
          <p:nvPr>
            <p:ph type="pic" idx="7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image grid">
  <p:cSld name="TITLE_ONL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>
            <a:spLocks noGrp="1"/>
          </p:cNvSpPr>
          <p:nvPr>
            <p:ph type="pic" idx="2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3"/>
          <p:cNvSpPr>
            <a:spLocks noGrp="1"/>
          </p:cNvSpPr>
          <p:nvPr>
            <p:ph type="pic" idx="3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3"/>
          <p:cNvSpPr>
            <a:spLocks noGrp="1"/>
          </p:cNvSpPr>
          <p:nvPr>
            <p:ph type="pic" idx="4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23"/>
          <p:cNvSpPr>
            <a:spLocks noGrp="1"/>
          </p:cNvSpPr>
          <p:nvPr>
            <p:ph type="pic" idx="5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3"/>
          <p:cNvSpPr>
            <a:spLocks noGrp="1"/>
          </p:cNvSpPr>
          <p:nvPr>
            <p:ph type="pic" idx="6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3"/>
          <p:cNvSpPr>
            <a:spLocks noGrp="1"/>
          </p:cNvSpPr>
          <p:nvPr>
            <p:ph type="pic" idx="7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3"/>
          <p:cNvSpPr>
            <a:spLocks noGrp="1"/>
          </p:cNvSpPr>
          <p:nvPr>
            <p:ph type="pic" idx="8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3"/>
          <p:cNvSpPr>
            <a:spLocks noGrp="1"/>
          </p:cNvSpPr>
          <p:nvPr>
            <p:ph type="pic" idx="9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3"/>
          <p:cNvSpPr>
            <a:spLocks noGrp="1"/>
          </p:cNvSpPr>
          <p:nvPr>
            <p:ph type="pic" idx="13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23"/>
          <p:cNvSpPr>
            <a:spLocks noGrp="1"/>
          </p:cNvSpPr>
          <p:nvPr>
            <p:ph type="pic" idx="14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 grid">
  <p:cSld name="TITLE_ONLY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>
            <a:spLocks noGrp="1"/>
          </p:cNvSpPr>
          <p:nvPr>
            <p:ph type="pic" idx="2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4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24"/>
          <p:cNvSpPr>
            <a:spLocks noGrp="1"/>
          </p:cNvSpPr>
          <p:nvPr>
            <p:ph type="pic" idx="4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24"/>
          <p:cNvSpPr>
            <a:spLocks noGrp="1"/>
          </p:cNvSpPr>
          <p:nvPr>
            <p:ph type="pic" idx="5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TITLE_ONLY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/>
            </a:lvl1pPr>
            <a:lvl2pPr lvl="1" algn="r" rtl="0">
              <a:buNone/>
              <a:defRPr/>
            </a:lvl2pPr>
            <a:lvl3pPr lvl="2" algn="r" rtl="0">
              <a:buNone/>
              <a:defRPr/>
            </a:lvl3pPr>
            <a:lvl4pPr lvl="3" algn="r" rtl="0">
              <a:buNone/>
              <a:defRPr/>
            </a:lvl4pPr>
            <a:lvl5pPr lvl="4" algn="r" rtl="0">
              <a:buNone/>
              <a:defRPr/>
            </a:lvl5pPr>
            <a:lvl6pPr lvl="5" algn="r" rtl="0">
              <a:buNone/>
              <a:defRPr/>
            </a:lvl6pPr>
            <a:lvl7pPr lvl="6" algn="r" rtl="0">
              <a:buNone/>
              <a:defRPr/>
            </a:lvl7pPr>
            <a:lvl8pPr lvl="7" algn="r" rtl="0">
              <a:buNone/>
              <a:defRPr/>
            </a:lvl8pPr>
            <a:lvl9pPr lvl="8" algn="r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 with annotations">
  <p:cSld name="ONE_COLUM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8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9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1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7" name="Google Shape;207;p26"/>
          <p:cNvSpPr>
            <a:spLocks noGrp="1"/>
          </p:cNvSpPr>
          <p:nvPr>
            <p:ph type="pic" idx="1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26"/>
          <p:cNvSpPr>
            <a:spLocks noGrp="1"/>
          </p:cNvSpPr>
          <p:nvPr>
            <p:ph type="pic" idx="1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26"/>
          <p:cNvSpPr>
            <a:spLocks noGrp="1"/>
          </p:cNvSpPr>
          <p:nvPr>
            <p:ph type="pic" idx="1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ONE_COLUMN_TEXT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1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2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9" name="Google Shape;219;p27"/>
          <p:cNvSpPr>
            <a:spLocks noGrp="1"/>
          </p:cNvSpPr>
          <p:nvPr>
            <p:ph type="pic" idx="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" name="Google Shape;220;p27"/>
          <p:cNvSpPr>
            <a:spLocks noGrp="1"/>
          </p:cNvSpPr>
          <p:nvPr>
            <p:ph type="pic" idx="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27"/>
          <p:cNvSpPr>
            <a:spLocks noGrp="1"/>
          </p:cNvSpPr>
          <p:nvPr>
            <p:ph type="pic" idx="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ONE_COLUMN_TEXT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2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3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9" name="Google Shape;229;p28"/>
          <p:cNvSpPr>
            <a:spLocks noGrp="1"/>
          </p:cNvSpPr>
          <p:nvPr>
            <p:ph type="pic" idx="4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" name="Google Shape;230;p28"/>
          <p:cNvSpPr>
            <a:spLocks noGrp="1"/>
          </p:cNvSpPr>
          <p:nvPr>
            <p:ph type="pic" idx="5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" name="Google Shape;231;p28"/>
          <p:cNvSpPr txBox="1">
            <a:spLocks noGrp="1"/>
          </p:cNvSpPr>
          <p:nvPr>
            <p:ph type="subTitle" idx="6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1">
  <p:cSld name="MAIN_POI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body" idx="9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4" name="Google Shape;244;p29"/>
          <p:cNvSpPr>
            <a:spLocks noGrp="1"/>
          </p:cNvSpPr>
          <p:nvPr>
            <p:ph type="pic" idx="13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9"/>
          <p:cNvSpPr txBox="1">
            <a:spLocks noGrp="1"/>
          </p:cNvSpPr>
          <p:nvPr>
            <p:ph type="subTitle" idx="14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2">
  <p:cSld name="MAIN_POINT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>
            <a:spLocks noGrp="1"/>
          </p:cNvSpPr>
          <p:nvPr>
            <p:ph type="pic" idx="9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0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4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3">
  <p:cSld name="MAIN_POINT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>
            <a:spLocks noGrp="1"/>
          </p:cNvSpPr>
          <p:nvPr>
            <p:ph type="pic" idx="9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31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4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body" idx="15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annotations">
  <p:cSld name="CAPTION_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body" idx="1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APTION_ONLY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1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2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body" idx="2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305" name="Google Shape;305;p36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6"/>
          <p:cNvSpPr txBox="1">
            <a:spLocks noGrp="1"/>
          </p:cNvSpPr>
          <p:nvPr>
            <p:ph type="subTitle" idx="1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2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3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37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TITLE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8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SECTION_HEADER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SECTION_HEADER_2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SECTION_HEADER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2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3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4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5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6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weathermap.org/api/one-call-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53386" cy="227805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>
            <a:spLocks noGrp="1"/>
          </p:cNvSpPr>
          <p:nvPr>
            <p:ph type="subTitle" idx="1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subTitle" idx="3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2" name="Google Shape;322;p39"/>
          <p:cNvSpPr txBox="1">
            <a:spLocks noGrp="1"/>
          </p:cNvSpPr>
          <p:nvPr>
            <p:ph type="subTitle" idx="4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3" name="Google Shape;323;p39"/>
          <p:cNvSpPr txBox="1">
            <a:spLocks noGrp="1"/>
          </p:cNvSpPr>
          <p:nvPr>
            <p:ph type="subTitle" idx="5"/>
          </p:nvPr>
        </p:nvSpPr>
        <p:spPr>
          <a:xfrm>
            <a:off x="4094150" y="2515425"/>
            <a:ext cx="10140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4" name="Google Shape;324;p39"/>
          <p:cNvSpPr txBox="1">
            <a:spLocks noGrp="1"/>
          </p:cNvSpPr>
          <p:nvPr>
            <p:ph type="subTitle" idx="6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5" name="Google Shape;325;p39"/>
          <p:cNvSpPr txBox="1">
            <a:spLocks noGrp="1"/>
          </p:cNvSpPr>
          <p:nvPr>
            <p:ph type="subTitle" idx="7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p39"/>
          <p:cNvSpPr txBox="1">
            <a:spLocks noGrp="1"/>
          </p:cNvSpPr>
          <p:nvPr>
            <p:ph type="subTitle" idx="8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19800" y="2964788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GLOBAL AIR POLLUTION ANALYSIS</a:t>
            </a:r>
            <a:endParaRPr sz="4000"/>
          </a:p>
        </p:txBody>
      </p:sp>
      <p:sp>
        <p:nvSpPr>
          <p:cNvPr id="328" name="Google Shape;328;p39"/>
          <p:cNvSpPr txBox="1">
            <a:spLocks noGrp="1"/>
          </p:cNvSpPr>
          <p:nvPr>
            <p:ph type="subTitle" idx="9"/>
          </p:nvPr>
        </p:nvSpPr>
        <p:spPr>
          <a:xfrm>
            <a:off x="1991400" y="3698600"/>
            <a:ext cx="5194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 Interactive Data Exploration</a:t>
            </a:r>
            <a:endParaRPr sz="2000"/>
          </a:p>
        </p:txBody>
      </p:sp>
      <p:sp>
        <p:nvSpPr>
          <p:cNvPr id="329" name="Google Shape;329;p39"/>
          <p:cNvSpPr txBox="1">
            <a:spLocks noGrp="1"/>
          </p:cNvSpPr>
          <p:nvPr>
            <p:ph type="body" idx="13"/>
          </p:nvPr>
        </p:nvSpPr>
        <p:spPr>
          <a:xfrm>
            <a:off x="7842775" y="4796350"/>
            <a:ext cx="1332000" cy="2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Project 1 Group 3</a:t>
            </a:r>
            <a:endParaRPr/>
          </a:p>
        </p:txBody>
      </p:sp>
      <p:cxnSp>
        <p:nvCxnSpPr>
          <p:cNvPr id="330" name="Google Shape;330;p39"/>
          <p:cNvCxnSpPr/>
          <p:nvPr/>
        </p:nvCxnSpPr>
        <p:spPr>
          <a:xfrm rot="10800000">
            <a:off x="221200" y="2727402"/>
            <a:ext cx="309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1" name="Google Shape;3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68605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6050" y="0"/>
            <a:ext cx="3580052" cy="227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905" y="0"/>
            <a:ext cx="3674094" cy="22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8850" y="534975"/>
            <a:ext cx="26193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>
            <a:spLocks noGrp="1"/>
          </p:cNvSpPr>
          <p:nvPr>
            <p:ph type="body" idx="8"/>
          </p:nvPr>
        </p:nvSpPr>
        <p:spPr>
          <a:xfrm>
            <a:off x="1954275" y="1057200"/>
            <a:ext cx="6179400" cy="4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We went into this project expecting a strong correlation between population growth and increased air pollution.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We found that when it comes to the top 1,000 most populated cities in the world, there is not a strong correlation between the two and think this might have been different had we focused on a much larger data set that included less populated cities. </a:t>
            </a:r>
            <a:r>
              <a:rPr lang="en" sz="1000">
                <a:latin typeface="Poppins"/>
                <a:ea typeface="Poppins"/>
                <a:cs typeface="Poppins"/>
                <a:sym typeface="Poppins"/>
              </a:rPr>
              <a:t>We also could have computed a “total pollution” value based on the average pollution across all 6 observed pollutants and assigned it to each city.</a:t>
            </a:r>
            <a:endParaRPr sz="100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If we were to continue our research and analysis, several topics would prove fruitful in further correlations. These might include:</a:t>
            </a:r>
            <a:endParaRPr sz="10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In conclusion, we have discovered that using the Weather API from OpenWeatherMap is an incredibly powerful beginning for deeper analysis.</a:t>
            </a:r>
            <a:endParaRPr sz="10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sp>
        <p:nvSpPr>
          <p:cNvPr id="540" name="Google Shape;540;p48"/>
          <p:cNvSpPr txBox="1">
            <a:spLocks noGrp="1"/>
          </p:cNvSpPr>
          <p:nvPr>
            <p:ph type="title"/>
          </p:nvPr>
        </p:nvSpPr>
        <p:spPr>
          <a:xfrm>
            <a:off x="1926050" y="23760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541" name="Google Shape;541;p4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2" name="Google Shape;542;p4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3" name="Google Shape;543;p48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VISUALIZATI-ONS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4" name="Google Shape;544;p48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5" name="Google Shape;545;p48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46" name="Google Shape;546;p4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7" name="Google Shape;547;p4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8"/>
          <p:cNvSpPr txBox="1"/>
          <p:nvPr/>
        </p:nvSpPr>
        <p:spPr>
          <a:xfrm>
            <a:off x="2300125" y="2946450"/>
            <a:ext cx="3520800" cy="15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Income levels vs Air Pollution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Population Density vs Air Quality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Temperature vs Air Pollution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Humidity vs Particulate Matter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Altitude vs Air Quality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Mortality Rates vs Pollutant Levels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 Public Transport Availability vs Air Quality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54" name="Google Shape;554;p49"/>
          <p:cNvSpPr txBox="1">
            <a:spLocks noGrp="1"/>
          </p:cNvSpPr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55" name="Google Shape;555;p49"/>
          <p:cNvSpPr txBox="1">
            <a:spLocks noGrp="1"/>
          </p:cNvSpPr>
          <p:nvPr>
            <p:ph type="subTitle" idx="1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1 Group 3</a:t>
            </a:r>
            <a:endParaRPr/>
          </a:p>
        </p:txBody>
      </p:sp>
      <p:sp>
        <p:nvSpPr>
          <p:cNvPr id="556" name="Google Shape;556;p49"/>
          <p:cNvSpPr txBox="1">
            <a:spLocks noGrp="1"/>
          </p:cNvSpPr>
          <p:nvPr>
            <p:ph type="body" idx="3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AIR POLLUTION ANALYSIS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latin typeface="Space Mono"/>
                <a:ea typeface="Space Mono"/>
                <a:cs typeface="Space Mono"/>
                <a:sym typeface="Space Mono"/>
              </a:rPr>
              <a:t>An Interactive Data Exploration</a:t>
            </a:r>
            <a:endParaRPr sz="2000"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0" name="Google Shape;340;p40"/>
          <p:cNvGrpSpPr/>
          <p:nvPr/>
        </p:nvGrpSpPr>
        <p:grpSpPr>
          <a:xfrm>
            <a:off x="566225" y="1913880"/>
            <a:ext cx="8150644" cy="2807725"/>
            <a:chOff x="566225" y="1913880"/>
            <a:chExt cx="8150644" cy="2807725"/>
          </a:xfrm>
        </p:grpSpPr>
        <p:cxnSp>
          <p:nvCxnSpPr>
            <p:cNvPr id="341" name="Google Shape;341;p40"/>
            <p:cNvCxnSpPr/>
            <p:nvPr/>
          </p:nvCxnSpPr>
          <p:spPr>
            <a:xfrm>
              <a:off x="4241936" y="2595079"/>
              <a:ext cx="3567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2" name="Google Shape;342;p40"/>
            <p:cNvSpPr/>
            <p:nvPr/>
          </p:nvSpPr>
          <p:spPr>
            <a:xfrm>
              <a:off x="5148792" y="1913880"/>
              <a:ext cx="1363200" cy="1362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7353669" y="1913880"/>
              <a:ext cx="1363200" cy="13626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0"/>
            <p:cNvSpPr txBox="1"/>
            <p:nvPr/>
          </p:nvSpPr>
          <p:spPr>
            <a:xfrm>
              <a:off x="5230600" y="2276175"/>
              <a:ext cx="1199700" cy="63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KEY 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POLLUTANTS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40"/>
            <p:cNvSpPr txBox="1"/>
            <p:nvPr/>
          </p:nvSpPr>
          <p:spPr>
            <a:xfrm>
              <a:off x="7498275" y="2276173"/>
              <a:ext cx="1074000" cy="74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METHOD-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2"/>
                  </a:solidFill>
                  <a:latin typeface="Poppins"/>
                  <a:ea typeface="Poppins"/>
                  <a:cs typeface="Poppins"/>
                  <a:sym typeface="Poppins"/>
                </a:rPr>
                <a:t>OLOGY</a:t>
              </a:r>
              <a:endParaRPr sz="1300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346" name="Google Shape;346;p40"/>
            <p:cNvCxnSpPr>
              <a:stCxn id="347" idx="2"/>
              <a:endCxn id="348" idx="6"/>
            </p:cNvCxnSpPr>
            <p:nvPr/>
          </p:nvCxnSpPr>
          <p:spPr>
            <a:xfrm>
              <a:off x="739037" y="2595180"/>
              <a:ext cx="35682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47" name="Google Shape;347;p40"/>
            <p:cNvSpPr/>
            <p:nvPr/>
          </p:nvSpPr>
          <p:spPr>
            <a:xfrm>
              <a:off x="739037" y="1913880"/>
              <a:ext cx="1363200" cy="13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2943915" y="1913880"/>
              <a:ext cx="1363200" cy="1362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9" name="Google Shape;349;p40"/>
            <p:cNvSpPr txBox="1"/>
            <p:nvPr/>
          </p:nvSpPr>
          <p:spPr>
            <a:xfrm>
              <a:off x="899722" y="2408696"/>
              <a:ext cx="1074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OBJECTIVE 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40"/>
            <p:cNvSpPr txBox="1"/>
            <p:nvPr/>
          </p:nvSpPr>
          <p:spPr>
            <a:xfrm>
              <a:off x="3088513" y="2296496"/>
              <a:ext cx="10740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rm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DATA 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SOURCES  </a:t>
              </a:r>
              <a:endParaRPr sz="13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1" name="Google Shape;351;p40"/>
            <p:cNvSpPr txBox="1"/>
            <p:nvPr/>
          </p:nvSpPr>
          <p:spPr>
            <a:xfrm>
              <a:off x="5662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Analyze air pollution levels across major global cities using open-source data.  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52" name="Google Shape;352;p40"/>
            <p:cNvSpPr txBox="1"/>
            <p:nvPr/>
          </p:nvSpPr>
          <p:spPr>
            <a:xfrm>
              <a:off x="27711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OpenWeather API, Population Data.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cxnSp>
          <p:nvCxnSpPr>
            <p:cNvPr id="353" name="Google Shape;353;p40"/>
            <p:cNvCxnSpPr>
              <a:stCxn id="347" idx="4"/>
              <a:endCxn id="351" idx="0"/>
            </p:cNvCxnSpPr>
            <p:nvPr/>
          </p:nvCxnSpPr>
          <p:spPr>
            <a:xfrm>
              <a:off x="14206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40"/>
            <p:cNvCxnSpPr/>
            <p:nvPr/>
          </p:nvCxnSpPr>
          <p:spPr>
            <a:xfrm>
              <a:off x="36255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5" name="Google Shape;355;p40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56" name="Google Shape;356;p40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57" name="Google Shape;357;p40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58" name="Google Shape;358;p40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40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0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61" name="Google Shape;361;p40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cxnSp>
        <p:nvCxnSpPr>
          <p:cNvPr id="363" name="Google Shape;363;p40"/>
          <p:cNvCxnSpPr/>
          <p:nvPr/>
        </p:nvCxnSpPr>
        <p:spPr>
          <a:xfrm>
            <a:off x="319625" y="964026"/>
            <a:ext cx="0" cy="30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4" name="Google Shape;364;p40"/>
          <p:cNvGrpSpPr/>
          <p:nvPr/>
        </p:nvGrpSpPr>
        <p:grpSpPr>
          <a:xfrm>
            <a:off x="7151825" y="3276480"/>
            <a:ext cx="1708800" cy="1445125"/>
            <a:chOff x="2771125" y="3276480"/>
            <a:chExt cx="1708800" cy="1445125"/>
          </a:xfrm>
        </p:grpSpPr>
        <p:sp>
          <p:nvSpPr>
            <p:cNvPr id="365" name="Google Shape;365;p40"/>
            <p:cNvSpPr txBox="1"/>
            <p:nvPr/>
          </p:nvSpPr>
          <p:spPr>
            <a:xfrm>
              <a:off x="27711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Data extraction, cleaning, visualization, and correlation analysis.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  <a:p>
              <a:pPr marL="0" lvl="0" indent="0" algn="ctr" rtl="0">
                <a:spcBef>
                  <a:spcPts val="120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cxnSp>
          <p:nvCxnSpPr>
            <p:cNvPr id="366" name="Google Shape;366;p40"/>
            <p:cNvCxnSpPr/>
            <p:nvPr/>
          </p:nvCxnSpPr>
          <p:spPr>
            <a:xfrm>
              <a:off x="36255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7" name="Google Shape;367;p40"/>
          <p:cNvGrpSpPr/>
          <p:nvPr/>
        </p:nvGrpSpPr>
        <p:grpSpPr>
          <a:xfrm>
            <a:off x="4939250" y="3276468"/>
            <a:ext cx="1708800" cy="1445125"/>
            <a:chOff x="2771125" y="3276480"/>
            <a:chExt cx="1708800" cy="1445125"/>
          </a:xfrm>
        </p:grpSpPr>
        <p:sp>
          <p:nvSpPr>
            <p:cNvPr id="368" name="Google Shape;368;p40"/>
            <p:cNvSpPr txBox="1"/>
            <p:nvPr/>
          </p:nvSpPr>
          <p:spPr>
            <a:xfrm>
              <a:off x="2771125" y="3834805"/>
              <a:ext cx="1708800" cy="88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SO2, NO2, PM10, PM2.5, O3, CO.</a:t>
              </a:r>
              <a:endParaRPr sz="10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cxnSp>
          <p:nvCxnSpPr>
            <p:cNvPr id="369" name="Google Shape;369;p40"/>
            <p:cNvCxnSpPr/>
            <p:nvPr/>
          </p:nvCxnSpPr>
          <p:spPr>
            <a:xfrm>
              <a:off x="3625537" y="3276480"/>
              <a:ext cx="0" cy="55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2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POLLUTANTS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ANALYZED</a:t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613850" y="2636450"/>
            <a:ext cx="11745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Burning fossil fuels (coal, oil, and gas), industrial processes, volcanic eruptions.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Irritates the respiratory system, causing coughing and shortness of breath.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Contributes to the formation of **fine particulate matter (PM2.5)**, worsening air pollution.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77" name="Google Shape;377;p41"/>
          <p:cNvSpPr txBox="1"/>
          <p:nvPr/>
        </p:nvSpPr>
        <p:spPr>
          <a:xfrm>
            <a:off x="592400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SO2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cxnSp>
        <p:nvCxnSpPr>
          <p:cNvPr id="378" name="Google Shape;378;p41"/>
          <p:cNvCxnSpPr/>
          <p:nvPr/>
        </p:nvCxnSpPr>
        <p:spPr>
          <a:xfrm>
            <a:off x="709510" y="2175707"/>
            <a:ext cx="7994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41"/>
          <p:cNvSpPr txBox="1"/>
          <p:nvPr/>
        </p:nvSpPr>
        <p:spPr>
          <a:xfrm>
            <a:off x="6138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SULFUR DIOXIDE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0" name="Google Shape;380;p41"/>
          <p:cNvSpPr txBox="1"/>
          <p:nvPr/>
        </p:nvSpPr>
        <p:spPr>
          <a:xfrm>
            <a:off x="1991725" y="2636450"/>
            <a:ext cx="14472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Vehicle emissions, power plants, industrial processes.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Causes inflammation of the airways, leading to respiratory diseases like asthma.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Contributes to ground-level ozone (O₃) formation, a major component of smog.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Leads to acid rain, harming plants, water bodies, and infrastructure.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81" name="Google Shape;381;p41"/>
          <p:cNvSpPr txBox="1"/>
          <p:nvPr/>
        </p:nvSpPr>
        <p:spPr>
          <a:xfrm>
            <a:off x="2082512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NO2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20610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NITROGEN DIOXIDE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3557440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PM10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35082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PARTICULATE MATTER</a:t>
            </a:r>
            <a:endParaRPr sz="750"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≤10 µm</a:t>
            </a:r>
            <a:endParaRPr sz="750"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4942639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PM2.5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86" name="Google Shape;386;p41"/>
          <p:cNvSpPr txBox="1"/>
          <p:nvPr/>
        </p:nvSpPr>
        <p:spPr>
          <a:xfrm>
            <a:off x="5018225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PARTICULATE MATTER</a:t>
            </a:r>
            <a:endParaRPr sz="750" b="1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≤2.5 µm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87" name="Google Shape;387;p4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88" name="Google Shape;388;p4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9" name="Google Shape;389;p4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p4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1" name="Google Shape;391;p4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92" name="Google Shape;392;p4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93" name="Google Shape;393;p41"/>
          <p:cNvCxnSpPr/>
          <p:nvPr/>
        </p:nvCxnSpPr>
        <p:spPr>
          <a:xfrm>
            <a:off x="319625" y="964026"/>
            <a:ext cx="0" cy="307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4" name="Google Shape;394;p4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1"/>
          <p:cNvSpPr txBox="1"/>
          <p:nvPr/>
        </p:nvSpPr>
        <p:spPr>
          <a:xfrm>
            <a:off x="6474776" y="2181125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O3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7802776" y="2181113"/>
            <a:ext cx="1490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CO</a:t>
            </a:r>
            <a:endParaRPr sz="2500">
              <a:solidFill>
                <a:schemeClr val="dk1"/>
              </a:solidFill>
              <a:latin typeface="Poppins ExtraLight"/>
              <a:ea typeface="Poppins ExtraLight"/>
              <a:cs typeface="Poppins ExtraLight"/>
              <a:sym typeface="Poppins ExtraLight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3508250" y="2636450"/>
            <a:ext cx="12777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Dust, construction activities, burning of fossil fuels, agriculture, wildfires.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Can be inhaled, causing irritation of the eyes, nose, and throat.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Long-term exposure increases the risk of cardiovascular diseases and respiratory conditions.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4931475" y="2608225"/>
            <a:ext cx="1341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Vehicle emissions, industrial combustion, wildfires, residential heating.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More dangerous than PM10 because the smaller particles can penetrate deep into the lungs and enter the bloodstream.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Leads to premature deaths, especially in vulnerable populations.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399" name="Google Shape;399;p41"/>
          <p:cNvSpPr txBox="1"/>
          <p:nvPr/>
        </p:nvSpPr>
        <p:spPr>
          <a:xfrm>
            <a:off x="6478850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OZONE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6341800" y="2590000"/>
            <a:ext cx="1341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Formed when NO₂ reacts with volatile organic compounds (VOCs) in sunlight (secondary pollutant).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Causes ground-level smog, leading to breathing difficulties and lung irritation.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Damages crops and vegetation, reducing agricultural yields.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01" name="Google Shape;401;p41"/>
          <p:cNvSpPr txBox="1"/>
          <p:nvPr/>
        </p:nvSpPr>
        <p:spPr>
          <a:xfrm>
            <a:off x="7824225" y="1870280"/>
            <a:ext cx="14472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CARBON MONOXIDE</a:t>
            </a:r>
            <a:endParaRPr sz="750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02" name="Google Shape;402;p41"/>
          <p:cNvSpPr txBox="1"/>
          <p:nvPr/>
        </p:nvSpPr>
        <p:spPr>
          <a:xfrm>
            <a:off x="7752125" y="2565450"/>
            <a:ext cx="1341000" cy="22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Source: 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Incomplete combustion of fuels (vehicle emissions, burning wood, gas stoves, industrial processes).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Effects:</a:t>
            </a: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  Reduces oxygen transport in the blood, leading to dizziness, confusion, and even death at high levels.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Causes cardiovascular and neurological problems with prolonged exposure.</a:t>
            </a: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08" name="Google Shape;408;p4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4014600" cy="12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DATA</a:t>
            </a:r>
            <a:endParaRPr sz="4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COLLECTION</a:t>
            </a:r>
            <a:endParaRPr sz="4700"/>
          </a:p>
        </p:txBody>
      </p:sp>
      <p:sp>
        <p:nvSpPr>
          <p:cNvPr id="409" name="Google Shape;409;p42"/>
          <p:cNvSpPr txBox="1">
            <a:spLocks noGrp="1"/>
          </p:cNvSpPr>
          <p:nvPr>
            <p:ph type="subTitle" idx="8"/>
          </p:nvPr>
        </p:nvSpPr>
        <p:spPr>
          <a:xfrm>
            <a:off x="6020275" y="123150"/>
            <a:ext cx="19608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 USED</a:t>
            </a:r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body" idx="9"/>
          </p:nvPr>
        </p:nvSpPr>
        <p:spPr>
          <a:xfrm>
            <a:off x="6015625" y="524950"/>
            <a:ext cx="25815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OpenWeather API for pollution levels.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One Call API 3.0</a:t>
            </a:r>
            <a:r>
              <a:rPr lang="en"/>
              <a:t> is a weather service that allows the retrieval of </a:t>
            </a:r>
            <a:r>
              <a:rPr lang="en">
                <a:latin typeface="Poppins"/>
                <a:ea typeface="Poppins"/>
                <a:cs typeface="Poppins"/>
                <a:sym typeface="Poppins"/>
              </a:rPr>
              <a:t>current, historical, short-term and long-term forecasted weather data and severe weather alerts and weather overview</a:t>
            </a:r>
            <a:r>
              <a:rPr lang="en"/>
              <a:t>.</a:t>
            </a:r>
            <a:endParaRPr/>
          </a:p>
        </p:txBody>
      </p:sp>
      <p:pic>
        <p:nvPicPr>
          <p:cNvPr id="411" name="Google Shape;411;p42" descr="Stone texture."/>
          <p:cNvPicPr preferRelativeResize="0">
            <a:picLocks noGrp="1"/>
          </p:cNvPicPr>
          <p:nvPr>
            <p:ph type="pic" idx="13"/>
          </p:nvPr>
        </p:nvPicPr>
        <p:blipFill rotWithShape="1">
          <a:blip r:embed="rId4">
            <a:alphaModFix/>
          </a:blip>
          <a:srcRect t="10833" b="10833"/>
          <a:stretch/>
        </p:blipFill>
        <p:spPr>
          <a:xfrm>
            <a:off x="717025" y="2249950"/>
            <a:ext cx="4453801" cy="2325301"/>
          </a:xfrm>
          <a:prstGeom prst="rect">
            <a:avLst/>
          </a:prstGeom>
        </p:spPr>
      </p:pic>
      <p:sp>
        <p:nvSpPr>
          <p:cNvPr id="412" name="Google Shape;412;p42"/>
          <p:cNvSpPr txBox="1">
            <a:spLocks noGrp="1"/>
          </p:cNvSpPr>
          <p:nvPr>
            <p:ph type="subTitle" idx="14"/>
          </p:nvPr>
        </p:nvSpPr>
        <p:spPr>
          <a:xfrm>
            <a:off x="6036475" y="1636650"/>
            <a:ext cx="26502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CITY DATASET</a:t>
            </a:r>
            <a:endParaRPr/>
          </a:p>
        </p:txBody>
      </p:sp>
      <p:sp>
        <p:nvSpPr>
          <p:cNvPr id="413" name="Google Shape;413;p42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4" name="Google Shape;414;p42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CORRELATION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5" name="Google Shape;415;p42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VISUALIZATIONS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42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&amp; PROCESSING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7" name="Google Shape;417;p42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42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9" name="Google Shape;419;p42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0" name="Google Shape;420;p42"/>
          <p:cNvCxnSpPr/>
          <p:nvPr/>
        </p:nvCxnSpPr>
        <p:spPr>
          <a:xfrm>
            <a:off x="508000" y="1531050"/>
            <a:ext cx="0" cy="54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2"/>
          <p:cNvSpPr txBox="1">
            <a:spLocks noGrp="1"/>
          </p:cNvSpPr>
          <p:nvPr>
            <p:ph type="subTitle" idx="8"/>
          </p:nvPr>
        </p:nvSpPr>
        <p:spPr>
          <a:xfrm>
            <a:off x="605525" y="1363375"/>
            <a:ext cx="3423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Char char="+"/>
            </a:pPr>
            <a:r>
              <a:rPr lang="en" sz="2900"/>
              <a:t>PROCESSING</a:t>
            </a:r>
            <a:endParaRPr sz="2900"/>
          </a:p>
        </p:txBody>
      </p:sp>
      <p:sp>
        <p:nvSpPr>
          <p:cNvPr id="422" name="Google Shape;422;p42"/>
          <p:cNvSpPr txBox="1">
            <a:spLocks noGrp="1"/>
          </p:cNvSpPr>
          <p:nvPr>
            <p:ph type="body" idx="9"/>
          </p:nvPr>
        </p:nvSpPr>
        <p:spPr>
          <a:xfrm>
            <a:off x="6036475" y="2108250"/>
            <a:ext cx="2539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 1,000 most populated cities.</a:t>
            </a:r>
            <a:endParaRPr/>
          </a:p>
        </p:txBody>
      </p:sp>
      <p:sp>
        <p:nvSpPr>
          <p:cNvPr id="423" name="Google Shape;423;p42"/>
          <p:cNvSpPr txBox="1">
            <a:spLocks noGrp="1"/>
          </p:cNvSpPr>
          <p:nvPr>
            <p:ph type="subTitle" idx="14"/>
          </p:nvPr>
        </p:nvSpPr>
        <p:spPr>
          <a:xfrm>
            <a:off x="6020275" y="2391125"/>
            <a:ext cx="27840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CLEANING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9"/>
          </p:nvPr>
        </p:nvSpPr>
        <p:spPr>
          <a:xfrm>
            <a:off x="6029100" y="2819475"/>
            <a:ext cx="2581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Renaming columns, handling missing values, ensuring data consistency.</a:t>
            </a:r>
            <a:endParaRPr/>
          </a:p>
        </p:txBody>
      </p:sp>
      <p:pic>
        <p:nvPicPr>
          <p:cNvPr id="425" name="Google Shape;42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175" y="3400745"/>
            <a:ext cx="2898125" cy="14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5600" y="2451150"/>
            <a:ext cx="3714777" cy="19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2"/>
          <p:cNvSpPr txBox="1"/>
          <p:nvPr/>
        </p:nvSpPr>
        <p:spPr>
          <a:xfrm>
            <a:off x="717025" y="46941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View More: Repository (LINK)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Pollution Levels vs. Population </a:t>
            </a:r>
            <a:endParaRPr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4"/>
          </p:nvPr>
        </p:nvSpPr>
        <p:spPr>
          <a:xfrm>
            <a:off x="6419195" y="122265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35" name="Google Shape;435;p43"/>
          <p:cNvSpPr txBox="1">
            <a:spLocks noGrp="1"/>
          </p:cNvSpPr>
          <p:nvPr>
            <p:ph type="body" idx="15"/>
          </p:nvPr>
        </p:nvSpPr>
        <p:spPr>
          <a:xfrm>
            <a:off x="64101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>
                <a:solidFill>
                  <a:srgbClr val="000000"/>
                </a:solidFill>
              </a:rPr>
              <a:t>A scatter plot gives us insight into population against key pollutants:</a:t>
            </a:r>
            <a:endParaRPr/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We expected to see a strong correlation between population and pollution and were shocked to find that this correlation was very weak across our assessed pollutants</a:t>
            </a:r>
            <a:endParaRPr>
              <a:solidFill>
                <a:srgbClr val="000000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>
                <a:solidFill>
                  <a:srgbClr val="000000"/>
                </a:solidFill>
              </a:rPr>
              <a:t>This might indicate that high pollutant levels exist near large populations but perhaps not directly within</a:t>
            </a:r>
            <a:endParaRPr>
              <a:solidFill>
                <a:srgbClr val="000000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Char char="●"/>
            </a:pPr>
            <a:r>
              <a:rPr lang="en">
                <a:solidFill>
                  <a:srgbClr val="000000"/>
                </a:solidFill>
              </a:rPr>
              <a:t>Further analysis needed to perhaps analyze a correlation between population </a:t>
            </a:r>
            <a:r>
              <a:rPr lang="en" b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growth</a:t>
            </a:r>
            <a:r>
              <a:rPr lang="en">
                <a:solidFill>
                  <a:srgbClr val="000000"/>
                </a:solidFill>
              </a:rPr>
              <a:t> and pollution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437" name="Google Shape;437;p43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4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39" name="Google Shape;439;p4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41" name="Google Shape;441;p43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42" name="Google Shape;442;p4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43" name="Google Shape;443;p4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4" name="Google Shape;444;p4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5" name="Google Shape;445;p43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6" name="Google Shape;4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50" y="2106150"/>
            <a:ext cx="5130975" cy="2210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7" name="Google Shape;44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950" y="2106150"/>
            <a:ext cx="5130975" cy="220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950" y="2106150"/>
            <a:ext cx="5297462" cy="226605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50" y="2106150"/>
            <a:ext cx="5297451" cy="228188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0950" y="2106150"/>
            <a:ext cx="5297450" cy="26370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5187" y="2076975"/>
            <a:ext cx="5408687" cy="269537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57" name="Google Shape;457;p44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 10 MOST POLLUTED CITIES BY…</a:t>
            </a:r>
            <a:endParaRPr/>
          </a:p>
        </p:txBody>
      </p:sp>
      <p:sp>
        <p:nvSpPr>
          <p:cNvPr id="458" name="Google Shape;458;p44"/>
          <p:cNvSpPr txBox="1">
            <a:spLocks noGrp="1"/>
          </p:cNvSpPr>
          <p:nvPr>
            <p:ph type="subTitle" idx="14"/>
          </p:nvPr>
        </p:nvSpPr>
        <p:spPr>
          <a:xfrm>
            <a:off x="6419195" y="122265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59" name="Google Shape;459;p44"/>
          <p:cNvSpPr txBox="1">
            <a:spLocks noGrp="1"/>
          </p:cNvSpPr>
          <p:nvPr>
            <p:ph type="body" idx="15"/>
          </p:nvPr>
        </p:nvSpPr>
        <p:spPr>
          <a:xfrm>
            <a:off x="64863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r>
              <a:rPr lang="en"/>
              <a:t>Linked to industrial activities and fossil fuel consumption, SO2 is higher in density populated cities with significant industrial activity.</a:t>
            </a:r>
            <a:endParaRPr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We might be able to draw a regional correlation when assessing the following visualization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China and India being large industrial activity countries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461" name="Google Shape;461;p44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44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3" name="Google Shape;463;p44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464" name="Google Shape;464;p44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5" name="Google Shape;465;p44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6" name="Google Shape;466;p44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7" name="Google Shape;467;p44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68" name="Google Shape;468;p44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9" name="Google Shape;469;p44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0" name="Google Shape;4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600" y="2486100"/>
            <a:ext cx="5694826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1" name="Google Shape;4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050" y="2432100"/>
            <a:ext cx="5699062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2" name="Google Shape;47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050" y="2216875"/>
            <a:ext cx="5690519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3" name="Google Shape;47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00" y="2369799"/>
            <a:ext cx="5741660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4" name="Google Shape;47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362" y="2369801"/>
            <a:ext cx="5686428" cy="1915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75" name="Google Shape;47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050" y="2218975"/>
            <a:ext cx="5741649" cy="28432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 100 MOST POLLUTED CITIES BY…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483" name="Google Shape;483;p45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4" name="Google Shape;484;p45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5" name="Google Shape;485;p45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486" name="Google Shape;486;p45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7" name="Google Shape;487;p45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8" name="Google Shape;488;p45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89" name="Google Shape;489;p45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0" name="Google Shape;490;p45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1" name="Google Shape;491;p45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2" name="Google Shape;4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25" y="1655000"/>
            <a:ext cx="6642576" cy="328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5425" y="1662013"/>
            <a:ext cx="6642575" cy="3274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99" name="Google Shape;499;p46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GLOBAL HEATMAP &amp; POLLUTION LEVELS</a:t>
            </a:r>
            <a:endParaRPr/>
          </a:p>
        </p:txBody>
      </p:sp>
      <p:sp>
        <p:nvSpPr>
          <p:cNvPr id="500" name="Google Shape;500;p4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501" name="Google Shape;501;p46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2" name="Google Shape;502;p4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3" name="Google Shape;503;p4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504" name="Google Shape;504;p46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5" name="Google Shape;505;p46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6" name="Google Shape;506;p4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07" name="Google Shape;507;p4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8" name="Google Shape;508;p4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9" name="Google Shape;509;p46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00" y="1695600"/>
            <a:ext cx="4438669" cy="3288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1" name="Google Shape;5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101" y="1695600"/>
            <a:ext cx="4547432" cy="3288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2" name="Google Shape;5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098" y="1695600"/>
            <a:ext cx="4683692" cy="32884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3" name="Google Shape;51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104" y="1695600"/>
            <a:ext cx="4683700" cy="342563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4" name="Google Shape;51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106" y="1603875"/>
            <a:ext cx="5238748" cy="3525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5" name="Google Shape;51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8100" y="1550250"/>
            <a:ext cx="5272075" cy="35709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6" name="Google Shape;516;p46"/>
          <p:cNvSpPr txBox="1">
            <a:spLocks noGrp="1"/>
          </p:cNvSpPr>
          <p:nvPr>
            <p:ph type="body" idx="15"/>
          </p:nvPr>
        </p:nvSpPr>
        <p:spPr>
          <a:xfrm>
            <a:off x="64101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heatmap gives us further insight into regional patterns and observations:</a:t>
            </a:r>
            <a:endParaRPr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South Asia (India, Pakistan, Bangladesh): Consistently shows high levels of PM2.5, CO, and NO2, correlating with rapid urbanization, dense populations, and reliance on fossil fuels.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Southeast Asia (Indonesia, Vietnam): Increasing air pollution due to industrialization and transportation emissions.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Africa (Nigeria): Rising pollution levels indicate rapid urban growth without sufficient environmental regulations.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22" name="Google Shape;522;p47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4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POLLUTANT CORRELATION MATRIX</a:t>
            </a:r>
            <a:endParaRPr/>
          </a:p>
        </p:txBody>
      </p:sp>
      <p:sp>
        <p:nvSpPr>
          <p:cNvPr id="523" name="Google Shape;523;p4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VISUALIZATIONS</a:t>
            </a:r>
            <a:endParaRPr/>
          </a:p>
        </p:txBody>
      </p:sp>
      <p:cxnSp>
        <p:nvCxnSpPr>
          <p:cNvPr id="524" name="Google Shape;524;p47"/>
          <p:cNvCxnSpPr/>
          <p:nvPr/>
        </p:nvCxnSpPr>
        <p:spPr>
          <a:xfrm>
            <a:off x="410463" y="3093277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5" name="Google Shape;525;p47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KEY TAKEAWAYS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26" name="Google Shape;526;p47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ANALYSIS</a:t>
            </a:r>
            <a:endParaRPr/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4"/>
          </p:nvPr>
        </p:nvSpPr>
        <p:spPr>
          <a:xfrm rot="-5400000">
            <a:off x="-132375" y="2403600"/>
            <a:ext cx="801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VISUALIZATI-ONS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28" name="Google Shape;528;p47"/>
          <p:cNvSpPr txBox="1">
            <a:spLocks noGrp="1"/>
          </p:cNvSpPr>
          <p:nvPr>
            <p:ph type="subTitle" idx="5"/>
          </p:nvPr>
        </p:nvSpPr>
        <p:spPr>
          <a:xfrm rot="-5400000">
            <a:off x="-159375" y="1649125"/>
            <a:ext cx="8556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COLLECTION &amp; PROCESSING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29" name="Google Shape;529;p47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CONCLUSIONS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530" name="Google Shape;530;p47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INTRO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1" name="Google Shape;531;p47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OVERVIEW</a:t>
            </a:r>
            <a:endParaRPr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2" name="Google Shape;532;p47"/>
          <p:cNvCxnSpPr/>
          <p:nvPr/>
        </p:nvCxnSpPr>
        <p:spPr>
          <a:xfrm>
            <a:off x="498838" y="2339702"/>
            <a:ext cx="0" cy="41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3" name="Google Shape;533;p47"/>
          <p:cNvSpPr txBox="1">
            <a:spLocks noGrp="1"/>
          </p:cNvSpPr>
          <p:nvPr>
            <p:ph type="body" idx="15"/>
          </p:nvPr>
        </p:nvSpPr>
        <p:spPr>
          <a:xfrm>
            <a:off x="6410100" y="1578200"/>
            <a:ext cx="2615100" cy="3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2100" algn="l" rtl="0">
              <a:spcBef>
                <a:spcPts val="120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1: </a:t>
            </a:r>
            <a:r>
              <a:rPr lang="en"/>
              <a:t>Perfect positive correlation (both pollutants behave in the exact same way).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0:</a:t>
            </a:r>
            <a:r>
              <a:rPr lang="en"/>
              <a:t> No correlation (the two pollutants do not influence each other).</a:t>
            </a:r>
            <a:endParaRPr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-1: </a:t>
            </a:r>
            <a:r>
              <a:rPr lang="en"/>
              <a:t>Perfect negative correlation (as one pollutant increases, the other decreases).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biggest correlation between pollutants exists between PM10 and PM2.5 - both are measures of particulate matter in the air, but they differ in particle size.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Since PM2.5 is a subset of PM10, areas with high PM10 levels often also have high PM2.5 concentrations.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lt2"/>
              </a:buClr>
              <a:buSzPts val="1100"/>
              <a:buNone/>
            </a:pPr>
            <a:endParaRPr/>
          </a:p>
        </p:txBody>
      </p:sp>
      <p:pic>
        <p:nvPicPr>
          <p:cNvPr id="534" name="Google Shape;5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50" y="1688525"/>
            <a:ext cx="4810996" cy="3288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</Words>
  <Application>Microsoft Office PowerPoint</Application>
  <PresentationFormat>On-screen Show (16:9)</PresentationFormat>
  <Paragraphs>204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Poppins ExtraLight</vt:lpstr>
      <vt:lpstr>Space Mono</vt:lpstr>
      <vt:lpstr>Poppins Light</vt:lpstr>
      <vt:lpstr>Poppins</vt:lpstr>
      <vt:lpstr>Arial</vt:lpstr>
      <vt:lpstr>Deliverables For Existing Client #2</vt:lpstr>
      <vt:lpstr>GLOBAL AIR POLLUTION ANALYSIS</vt:lpstr>
      <vt:lpstr>PROJECT OVERVIEW</vt:lpstr>
      <vt:lpstr>KEY POLLUTANTS ANALYZED</vt:lpstr>
      <vt:lpstr>DATA COLLECTION</vt:lpstr>
      <vt:lpstr>DATA VISUALIZATIONS</vt:lpstr>
      <vt:lpstr>DATA VISUALIZATIONS</vt:lpstr>
      <vt:lpstr>DATA VISUALIZATIONS</vt:lpstr>
      <vt:lpstr>DATA VISUALIZATIONS</vt:lpstr>
      <vt:lpstr>DATA VISUALIZATIONS</vt:lpstr>
      <vt:lpstr>KEY FINDINGS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Mike Bowman</dc:creator>
  <cp:lastModifiedBy>Mike Bowman</cp:lastModifiedBy>
  <cp:revision>1</cp:revision>
  <dcterms:modified xsi:type="dcterms:W3CDTF">2025-02-11T03:17:57Z</dcterms:modified>
</cp:coreProperties>
</file>